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3" r:id="rId15"/>
    <p:sldId id="282" r:id="rId16"/>
    <p:sldId id="269" r:id="rId17"/>
    <p:sldId id="271" r:id="rId18"/>
    <p:sldId id="284" r:id="rId19"/>
    <p:sldId id="274" r:id="rId20"/>
    <p:sldId id="272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132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pr.org/templates/story/story.php?storyId=9636137" TargetMode="External"/><Relationship Id="rId3" Type="http://schemas.openxmlformats.org/officeDocument/2006/relationships/hyperlink" Target="http://time.com/5158678/what-to-know-about-the-active-shooter-situation-at-florida-high-school/" TargetMode="External"/><Relationship Id="rId7" Type="http://schemas.openxmlformats.org/officeDocument/2006/relationships/hyperlink" Target="https://www.cnn.com/2013/10/31/us/virginia-tech-shootings-fast-facts/index.html" TargetMode="External"/><Relationship Id="rId2" Type="http://schemas.openxmlformats.org/officeDocument/2006/relationships/hyperlink" Target="https://www.cnn.com/2018/03/02/us/school-shootings-2018-list-trnd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amiherald.com/news/local/community/broward/article200429634.html" TargetMode="External"/><Relationship Id="rId11" Type="http://schemas.openxmlformats.org/officeDocument/2006/relationships/hyperlink" Target="https://www.history.com/this-day-in-history/massacre-at-virginia-tech-leaves-32-dead" TargetMode="External"/><Relationship Id="rId5" Type="http://schemas.openxmlformats.org/officeDocument/2006/relationships/hyperlink" Target="http://www.miamiherald.com/news/local/community/broward/article200661169.html" TargetMode="External"/><Relationship Id="rId10" Type="http://schemas.openxmlformats.org/officeDocument/2006/relationships/hyperlink" Target="https://pilotonline.com/news/local/article_e362457b-0df8-56f3-ac6a-142ac1ebfcf0.html" TargetMode="External"/><Relationship Id="rId4" Type="http://schemas.openxmlformats.org/officeDocument/2006/relationships/hyperlink" Target="https://www.cnn.com/2018/02/25/us/florida-school-shooting/index.html" TargetMode="External"/><Relationship Id="rId9" Type="http://schemas.openxmlformats.org/officeDocument/2006/relationships/hyperlink" Target="https://www.theguardian.com/world/2007/aug/30/highereducation.us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D7A9-1204-414F-B21A-2FFB05426C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 ANOTHER ONE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2AD250-9B2A-462B-B52F-DBB976D4A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Peter Keres</a:t>
            </a:r>
          </a:p>
        </p:txBody>
      </p:sp>
    </p:spTree>
    <p:extLst>
      <p:ext uri="{BB962C8B-B14F-4D97-AF65-F5344CB8AC3E}">
        <p14:creationId xmlns:p14="http://schemas.microsoft.com/office/powerpoint/2010/main" val="1120516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3DFC4-2E90-484E-B132-C2D6BA471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112" y="269610"/>
            <a:ext cx="9717876" cy="6318780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9E5E687-8441-40E8-9C4D-E80BA4AC107B}"/>
              </a:ext>
            </a:extLst>
          </p:cNvPr>
          <p:cNvSpPr/>
          <p:nvPr/>
        </p:nvSpPr>
        <p:spPr>
          <a:xfrm rot="6719466">
            <a:off x="8619403" y="2429486"/>
            <a:ext cx="671508" cy="145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53C9C1B-FBB7-43E1-9A5E-EAA5657C4187}"/>
              </a:ext>
            </a:extLst>
          </p:cNvPr>
          <p:cNvSpPr/>
          <p:nvPr/>
        </p:nvSpPr>
        <p:spPr>
          <a:xfrm rot="11438704">
            <a:off x="8171998" y="2637464"/>
            <a:ext cx="554018" cy="153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F35B734-4D76-4BB9-BD3F-505F46F5DD14}"/>
              </a:ext>
            </a:extLst>
          </p:cNvPr>
          <p:cNvSpPr/>
          <p:nvPr/>
        </p:nvSpPr>
        <p:spPr>
          <a:xfrm rot="12076589">
            <a:off x="6844375" y="2297938"/>
            <a:ext cx="1238080" cy="1983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A90FE3F-4CEE-4F44-897A-B812FB6EDE3E}"/>
              </a:ext>
            </a:extLst>
          </p:cNvPr>
          <p:cNvSpPr/>
          <p:nvPr/>
        </p:nvSpPr>
        <p:spPr>
          <a:xfrm rot="10208709">
            <a:off x="5550946" y="2163580"/>
            <a:ext cx="1124174" cy="1654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B6A4625-AC62-4F69-96D2-1C0A63188317}"/>
              </a:ext>
            </a:extLst>
          </p:cNvPr>
          <p:cNvSpPr/>
          <p:nvPr/>
        </p:nvSpPr>
        <p:spPr>
          <a:xfrm rot="9046994">
            <a:off x="4924803" y="2444482"/>
            <a:ext cx="613186" cy="163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7632BD0-A13E-4EE8-B767-D8E5F8B813C4}"/>
              </a:ext>
            </a:extLst>
          </p:cNvPr>
          <p:cNvSpPr/>
          <p:nvPr/>
        </p:nvSpPr>
        <p:spPr>
          <a:xfrm rot="231903">
            <a:off x="4925615" y="2821485"/>
            <a:ext cx="3191203" cy="1591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85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6A2B8B-8070-4913-B102-4268B368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620" y="602429"/>
            <a:ext cx="8911687" cy="1280890"/>
          </a:xfrm>
        </p:spPr>
        <p:txBody>
          <a:bodyPr>
            <a:noAutofit/>
          </a:bodyPr>
          <a:lstStyle/>
          <a:p>
            <a:r>
              <a:rPr lang="en-US" sz="3000" dirty="0"/>
              <a:t>WAS HE CHECKED: no, Has no reason to be on the campus and was carrying a large duffle bag.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TIMELINE: arrived at 1:05 pm, walked to university hall at 1:10 pm, then the Davidson student center at 1:15 pm, and finally the outdoor cafeteria eating area at 1:20pm.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POTENTIAL CASUILITES: 26 at university hall, 67 at Davidson, and 87 at cafeteria. Total of 180 victims.</a:t>
            </a:r>
            <a:br>
              <a:rPr lang="en-US" sz="3000" dirty="0"/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6496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411F-C7AB-4FC5-995D-D3803CC2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23" y="373099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“The clock tower watch”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Two system approach of a physical and software  proactive layer.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E8247E-D443-4883-BE39-29CB69741F64}"/>
              </a:ext>
            </a:extLst>
          </p:cNvPr>
          <p:cNvSpPr txBox="1"/>
          <p:nvPr/>
        </p:nvSpPr>
        <p:spPr>
          <a:xfrm>
            <a:off x="2280622" y="2753958"/>
            <a:ext cx="93161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TSA style check points around campus as the physical layer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Each checkpoint has a program that will gather information to send to a dispatcher which will allow them to see who is coming in and out and who is carrying as the software layer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8432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3F98-21D1-48FC-B85E-FDAF4237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893" y="1737525"/>
            <a:ext cx="8966168" cy="549699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“the TSA system works!”</a:t>
            </a:r>
            <a:br>
              <a:rPr lang="en-US" dirty="0"/>
            </a:br>
            <a:r>
              <a:rPr lang="en-US" dirty="0"/>
              <a:t>Over 700 million people was checked by the TSA in 2015. Capturing more than 2,600 firearms while maintaining a less then 20 minute wait for 98 percent of their passengers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3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95AC24-B517-4E48-A6EC-63F134AB08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463" y="1231153"/>
            <a:ext cx="5103961" cy="430132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F86521-6C64-473F-8AB8-DD8516459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6424" y="1904999"/>
            <a:ext cx="5700791" cy="3048001"/>
          </a:xfr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FEF5F0-4233-4263-B623-BAD202C100C8}"/>
              </a:ext>
            </a:extLst>
          </p:cNvPr>
          <p:cNvSpPr/>
          <p:nvPr/>
        </p:nvSpPr>
        <p:spPr>
          <a:xfrm rot="10800000">
            <a:off x="10875982" y="2681345"/>
            <a:ext cx="887506" cy="325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3B93A04-ED44-4E64-AE13-21AF329DD5C0}"/>
              </a:ext>
            </a:extLst>
          </p:cNvPr>
          <p:cNvSpPr/>
          <p:nvPr/>
        </p:nvSpPr>
        <p:spPr>
          <a:xfrm>
            <a:off x="10198249" y="1527586"/>
            <a:ext cx="301215" cy="753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01F45B-25DD-4430-BD55-941ED7A8DDB9}"/>
              </a:ext>
            </a:extLst>
          </p:cNvPr>
          <p:cNvSpPr/>
          <p:nvPr/>
        </p:nvSpPr>
        <p:spPr>
          <a:xfrm rot="10800000">
            <a:off x="10375750" y="3506993"/>
            <a:ext cx="1506069" cy="276115"/>
          </a:xfrm>
          <a:prstGeom prst="rightArrow">
            <a:avLst>
              <a:gd name="adj1" fmla="val 6514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24C69BC-77C2-4250-85DA-5F29C032FCF6}"/>
              </a:ext>
            </a:extLst>
          </p:cNvPr>
          <p:cNvSpPr/>
          <p:nvPr/>
        </p:nvSpPr>
        <p:spPr>
          <a:xfrm rot="10800000">
            <a:off x="10305826" y="2998695"/>
            <a:ext cx="301215" cy="753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D8AF1-ED3A-4B58-A972-EC70195E0055}"/>
              </a:ext>
            </a:extLst>
          </p:cNvPr>
          <p:cNvSpPr/>
          <p:nvPr/>
        </p:nvSpPr>
        <p:spPr>
          <a:xfrm>
            <a:off x="6949440" y="2065468"/>
            <a:ext cx="4717228" cy="25495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AF046ED-6BA3-4C79-A533-BF14CA0DB60D}"/>
              </a:ext>
            </a:extLst>
          </p:cNvPr>
          <p:cNvSpPr/>
          <p:nvPr/>
        </p:nvSpPr>
        <p:spPr>
          <a:xfrm>
            <a:off x="9999232" y="2002714"/>
            <a:ext cx="656216" cy="467958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59E32421-6173-4EC9-BF0D-7AE1FE94FCF6}"/>
              </a:ext>
            </a:extLst>
          </p:cNvPr>
          <p:cNvSpPr/>
          <p:nvPr/>
        </p:nvSpPr>
        <p:spPr>
          <a:xfrm>
            <a:off x="11128784" y="2567042"/>
            <a:ext cx="656216" cy="467958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720B18BD-13A7-429D-B1DB-8D107A2EC887}"/>
              </a:ext>
            </a:extLst>
          </p:cNvPr>
          <p:cNvSpPr/>
          <p:nvPr/>
        </p:nvSpPr>
        <p:spPr>
          <a:xfrm>
            <a:off x="11225603" y="3411071"/>
            <a:ext cx="656216" cy="467958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3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70C7AB-62BC-470C-A3AB-21A2D8AC35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8602" y="896471"/>
            <a:ext cx="4447398" cy="500744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59E12F-5C5A-4AD3-897F-94726ACED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896471"/>
            <a:ext cx="5695486" cy="5007442"/>
          </a:xfrm>
          <a:ln>
            <a:solidFill>
              <a:srgbClr val="0070C0"/>
            </a:solidFill>
          </a:ln>
        </p:spPr>
      </p:pic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C715D2A7-4ACC-4022-907E-5F865F096230}"/>
              </a:ext>
            </a:extLst>
          </p:cNvPr>
          <p:cNvSpPr/>
          <p:nvPr/>
        </p:nvSpPr>
        <p:spPr>
          <a:xfrm rot="20732884">
            <a:off x="3522149" y="1976616"/>
            <a:ext cx="440368" cy="3078103"/>
          </a:xfrm>
          <a:prstGeom prst="upDownArrow">
            <a:avLst>
              <a:gd name="adj1" fmla="val 2793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5DAFF-A518-44B6-B20F-A1EDC38F29D8}"/>
              </a:ext>
            </a:extLst>
          </p:cNvPr>
          <p:cNvSpPr txBox="1"/>
          <p:nvPr/>
        </p:nvSpPr>
        <p:spPr>
          <a:xfrm>
            <a:off x="3614118" y="2234019"/>
            <a:ext cx="125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750 yd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9CACD2-817A-4196-8639-A3D85BA9899B}"/>
              </a:ext>
            </a:extLst>
          </p:cNvPr>
          <p:cNvSpPr/>
          <p:nvPr/>
        </p:nvSpPr>
        <p:spPr>
          <a:xfrm rot="12119888">
            <a:off x="7179727" y="4539726"/>
            <a:ext cx="656217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4F56177-AA89-42A5-B211-CE9E8CCD0D6D}"/>
              </a:ext>
            </a:extLst>
          </p:cNvPr>
          <p:cNvSpPr/>
          <p:nvPr/>
        </p:nvSpPr>
        <p:spPr>
          <a:xfrm rot="6928757">
            <a:off x="6463630" y="4872516"/>
            <a:ext cx="1138675" cy="23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2FEF80-5D16-46F8-852F-DA10B10268C2}"/>
              </a:ext>
            </a:extLst>
          </p:cNvPr>
          <p:cNvSpPr/>
          <p:nvPr/>
        </p:nvSpPr>
        <p:spPr>
          <a:xfrm rot="837585">
            <a:off x="6835927" y="5454126"/>
            <a:ext cx="1129553" cy="19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D18DAA1-A5F3-44F7-B853-5FAB5A56561B}"/>
              </a:ext>
            </a:extLst>
          </p:cNvPr>
          <p:cNvSpPr/>
          <p:nvPr/>
        </p:nvSpPr>
        <p:spPr>
          <a:xfrm rot="12499288">
            <a:off x="6129051" y="5162073"/>
            <a:ext cx="699297" cy="177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2754266-2275-4B6F-9F05-57CEA5F5781D}"/>
              </a:ext>
            </a:extLst>
          </p:cNvPr>
          <p:cNvSpPr/>
          <p:nvPr/>
        </p:nvSpPr>
        <p:spPr>
          <a:xfrm rot="11941844">
            <a:off x="7293685" y="3429000"/>
            <a:ext cx="258183" cy="11277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E7F5919-45B3-4913-975D-BAD8D185AFEE}"/>
              </a:ext>
            </a:extLst>
          </p:cNvPr>
          <p:cNvSpPr/>
          <p:nvPr/>
        </p:nvSpPr>
        <p:spPr>
          <a:xfrm rot="6103508">
            <a:off x="6997289" y="2789896"/>
            <a:ext cx="239174" cy="1020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80F37A5-0A23-44C1-BB1F-BA0FBA7766C3}"/>
              </a:ext>
            </a:extLst>
          </p:cNvPr>
          <p:cNvSpPr/>
          <p:nvPr/>
        </p:nvSpPr>
        <p:spPr>
          <a:xfrm>
            <a:off x="6828600" y="1363169"/>
            <a:ext cx="1144205" cy="25585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CB7C969-DF95-4F02-BDBD-975171276C6F}"/>
              </a:ext>
            </a:extLst>
          </p:cNvPr>
          <p:cNvSpPr/>
          <p:nvPr/>
        </p:nvSpPr>
        <p:spPr>
          <a:xfrm rot="729964">
            <a:off x="7940174" y="1421902"/>
            <a:ext cx="264293" cy="124018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C05116A-D468-44DC-910B-92BFEE73C48A}"/>
              </a:ext>
            </a:extLst>
          </p:cNvPr>
          <p:cNvSpPr/>
          <p:nvPr/>
        </p:nvSpPr>
        <p:spPr>
          <a:xfrm>
            <a:off x="7972805" y="2460854"/>
            <a:ext cx="1204857" cy="21515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89DD082-4D9C-437A-8197-BE193E2A7A69}"/>
              </a:ext>
            </a:extLst>
          </p:cNvPr>
          <p:cNvSpPr/>
          <p:nvPr/>
        </p:nvSpPr>
        <p:spPr>
          <a:xfrm rot="18821262">
            <a:off x="8984812" y="2217689"/>
            <a:ext cx="871370" cy="16947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EFF2317-2F77-400E-8649-5C124B7DB300}"/>
              </a:ext>
            </a:extLst>
          </p:cNvPr>
          <p:cNvSpPr/>
          <p:nvPr/>
        </p:nvSpPr>
        <p:spPr>
          <a:xfrm rot="10800000">
            <a:off x="10048641" y="1688951"/>
            <a:ext cx="1698710" cy="16136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99C8A8F-20D8-4AA5-ADD2-EE63D63C6898}"/>
              </a:ext>
            </a:extLst>
          </p:cNvPr>
          <p:cNvSpPr/>
          <p:nvPr/>
        </p:nvSpPr>
        <p:spPr>
          <a:xfrm rot="847944">
            <a:off x="8074125" y="1528431"/>
            <a:ext cx="1615384" cy="12659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EED704-6F2D-4F58-81AD-69D2E46F03F0}"/>
              </a:ext>
            </a:extLst>
          </p:cNvPr>
          <p:cNvSpPr/>
          <p:nvPr/>
        </p:nvSpPr>
        <p:spPr>
          <a:xfrm>
            <a:off x="9554966" y="1767478"/>
            <a:ext cx="519721" cy="32273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Summing Junction 1">
            <a:extLst>
              <a:ext uri="{FF2B5EF4-FFF2-40B4-BE49-F238E27FC236}">
                <a16:creationId xmlns:a16="http://schemas.microsoft.com/office/drawing/2014/main" id="{C1AE4EFC-58CF-4907-915B-2573E162F037}"/>
              </a:ext>
            </a:extLst>
          </p:cNvPr>
          <p:cNvSpPr/>
          <p:nvPr/>
        </p:nvSpPr>
        <p:spPr>
          <a:xfrm>
            <a:off x="9493348" y="1940671"/>
            <a:ext cx="374342" cy="251463"/>
          </a:xfrm>
          <a:prstGeom prst="flowChartSummingJunct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E0DD52A2-1630-4134-87F0-7ECC0F2EBBDF}"/>
              </a:ext>
            </a:extLst>
          </p:cNvPr>
          <p:cNvSpPr/>
          <p:nvPr/>
        </p:nvSpPr>
        <p:spPr>
          <a:xfrm>
            <a:off x="9742137" y="1715057"/>
            <a:ext cx="374342" cy="251463"/>
          </a:xfrm>
          <a:prstGeom prst="flowChartSummingJunct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Summing Junction 28">
            <a:extLst>
              <a:ext uri="{FF2B5EF4-FFF2-40B4-BE49-F238E27FC236}">
                <a16:creationId xmlns:a16="http://schemas.microsoft.com/office/drawing/2014/main" id="{799CB7CC-F950-430D-9B99-F5978810C547}"/>
              </a:ext>
            </a:extLst>
          </p:cNvPr>
          <p:cNvSpPr/>
          <p:nvPr/>
        </p:nvSpPr>
        <p:spPr>
          <a:xfrm>
            <a:off x="7640204" y="4568017"/>
            <a:ext cx="289558" cy="276268"/>
          </a:xfrm>
          <a:prstGeom prst="flowChartSummingJunct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06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E3FDFA-07C9-415A-820B-78F1EAC3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379" y="209941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“The beauty of flexibility “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Option 1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360F02-42A1-4318-9BD8-788E03A7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221" y="1947133"/>
            <a:ext cx="6876001" cy="4470929"/>
          </a:xfrm>
        </p:spPr>
      </p:pic>
      <p:sp>
        <p:nvSpPr>
          <p:cNvPr id="15" name="Flowchart: Summing Junction 14">
            <a:extLst>
              <a:ext uri="{FF2B5EF4-FFF2-40B4-BE49-F238E27FC236}">
                <a16:creationId xmlns:a16="http://schemas.microsoft.com/office/drawing/2014/main" id="{1B81DC42-35F7-49FB-A126-B8C7F85E8E4D}"/>
              </a:ext>
            </a:extLst>
          </p:cNvPr>
          <p:cNvSpPr/>
          <p:nvPr/>
        </p:nvSpPr>
        <p:spPr>
          <a:xfrm>
            <a:off x="7960659" y="3533887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Summing Junction 15">
            <a:extLst>
              <a:ext uri="{FF2B5EF4-FFF2-40B4-BE49-F238E27FC236}">
                <a16:creationId xmlns:a16="http://schemas.microsoft.com/office/drawing/2014/main" id="{F635AA77-B320-4787-BACC-5B27D2969F10}"/>
              </a:ext>
            </a:extLst>
          </p:cNvPr>
          <p:cNvSpPr/>
          <p:nvPr/>
        </p:nvSpPr>
        <p:spPr>
          <a:xfrm>
            <a:off x="7842325" y="3910404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Summing Junction 16">
            <a:extLst>
              <a:ext uri="{FF2B5EF4-FFF2-40B4-BE49-F238E27FC236}">
                <a16:creationId xmlns:a16="http://schemas.microsoft.com/office/drawing/2014/main" id="{6E9904C8-601F-44C5-96B9-58012FC88BE0}"/>
              </a:ext>
            </a:extLst>
          </p:cNvPr>
          <p:cNvSpPr/>
          <p:nvPr/>
        </p:nvSpPr>
        <p:spPr>
          <a:xfrm>
            <a:off x="8310283" y="3759796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Summing Junction 17">
            <a:extLst>
              <a:ext uri="{FF2B5EF4-FFF2-40B4-BE49-F238E27FC236}">
                <a16:creationId xmlns:a16="http://schemas.microsoft.com/office/drawing/2014/main" id="{5069E536-CB0F-4777-BBB8-F60ABA89F0F9}"/>
              </a:ext>
            </a:extLst>
          </p:cNvPr>
          <p:cNvSpPr/>
          <p:nvPr/>
        </p:nvSpPr>
        <p:spPr>
          <a:xfrm>
            <a:off x="7906871" y="3206227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Summing Junction 18">
            <a:extLst>
              <a:ext uri="{FF2B5EF4-FFF2-40B4-BE49-F238E27FC236}">
                <a16:creationId xmlns:a16="http://schemas.microsoft.com/office/drawing/2014/main" id="{9BAEF0CB-EF9D-4E30-810B-1D08E5F8CECB}"/>
              </a:ext>
            </a:extLst>
          </p:cNvPr>
          <p:cNvSpPr/>
          <p:nvPr/>
        </p:nvSpPr>
        <p:spPr>
          <a:xfrm>
            <a:off x="7374367" y="3533887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Summing Junction 19">
            <a:extLst>
              <a:ext uri="{FF2B5EF4-FFF2-40B4-BE49-F238E27FC236}">
                <a16:creationId xmlns:a16="http://schemas.microsoft.com/office/drawing/2014/main" id="{B7BB9EE8-53A6-438E-8CCD-331676F90A43}"/>
              </a:ext>
            </a:extLst>
          </p:cNvPr>
          <p:cNvSpPr/>
          <p:nvPr/>
        </p:nvSpPr>
        <p:spPr>
          <a:xfrm>
            <a:off x="7016494" y="3265394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Summing Junction 20">
            <a:extLst>
              <a:ext uri="{FF2B5EF4-FFF2-40B4-BE49-F238E27FC236}">
                <a16:creationId xmlns:a16="http://schemas.microsoft.com/office/drawing/2014/main" id="{8229E11D-D838-4E17-9DD6-9A21F773540F}"/>
              </a:ext>
            </a:extLst>
          </p:cNvPr>
          <p:cNvSpPr/>
          <p:nvPr/>
        </p:nvSpPr>
        <p:spPr>
          <a:xfrm>
            <a:off x="7124071" y="2814471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Summing Junction 21">
            <a:extLst>
              <a:ext uri="{FF2B5EF4-FFF2-40B4-BE49-F238E27FC236}">
                <a16:creationId xmlns:a16="http://schemas.microsoft.com/office/drawing/2014/main" id="{5C24AED7-9E28-4DD0-882D-EC954D44C30F}"/>
              </a:ext>
            </a:extLst>
          </p:cNvPr>
          <p:cNvSpPr/>
          <p:nvPr/>
        </p:nvSpPr>
        <p:spPr>
          <a:xfrm>
            <a:off x="7839454" y="2829710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Summing Junction 22">
            <a:extLst>
              <a:ext uri="{FF2B5EF4-FFF2-40B4-BE49-F238E27FC236}">
                <a16:creationId xmlns:a16="http://schemas.microsoft.com/office/drawing/2014/main" id="{39B8D8DD-2C1D-4A2B-90D6-089306C9601E}"/>
              </a:ext>
            </a:extLst>
          </p:cNvPr>
          <p:cNvSpPr/>
          <p:nvPr/>
        </p:nvSpPr>
        <p:spPr>
          <a:xfrm>
            <a:off x="6354535" y="3485926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Summing Junction 23">
            <a:extLst>
              <a:ext uri="{FF2B5EF4-FFF2-40B4-BE49-F238E27FC236}">
                <a16:creationId xmlns:a16="http://schemas.microsoft.com/office/drawing/2014/main" id="{73D24A47-D6B0-4E53-BB51-A78D4E9262D9}"/>
              </a:ext>
            </a:extLst>
          </p:cNvPr>
          <p:cNvSpPr/>
          <p:nvPr/>
        </p:nvSpPr>
        <p:spPr>
          <a:xfrm>
            <a:off x="6991745" y="5325484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Summing Junction 24">
            <a:extLst>
              <a:ext uri="{FF2B5EF4-FFF2-40B4-BE49-F238E27FC236}">
                <a16:creationId xmlns:a16="http://schemas.microsoft.com/office/drawing/2014/main" id="{AFE4CB2B-1BD9-44B5-A1DA-F75DF0898046}"/>
              </a:ext>
            </a:extLst>
          </p:cNvPr>
          <p:cNvSpPr/>
          <p:nvPr/>
        </p:nvSpPr>
        <p:spPr>
          <a:xfrm>
            <a:off x="5647039" y="4712298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BF66AD11-DD13-422F-ADB4-048C73A78A55}"/>
              </a:ext>
            </a:extLst>
          </p:cNvPr>
          <p:cNvSpPr/>
          <p:nvPr/>
        </p:nvSpPr>
        <p:spPr>
          <a:xfrm>
            <a:off x="5647039" y="3448274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Summing Junction 26">
            <a:extLst>
              <a:ext uri="{FF2B5EF4-FFF2-40B4-BE49-F238E27FC236}">
                <a16:creationId xmlns:a16="http://schemas.microsoft.com/office/drawing/2014/main" id="{45147F93-8D70-4418-91B6-CA8D9B30E5C2}"/>
              </a:ext>
            </a:extLst>
          </p:cNvPr>
          <p:cNvSpPr/>
          <p:nvPr/>
        </p:nvSpPr>
        <p:spPr>
          <a:xfrm>
            <a:off x="5259764" y="3276152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Summing Junction 27">
            <a:extLst>
              <a:ext uri="{FF2B5EF4-FFF2-40B4-BE49-F238E27FC236}">
                <a16:creationId xmlns:a16="http://schemas.microsoft.com/office/drawing/2014/main" id="{9357C4FA-7DFA-414F-85D9-A53A0F158906}"/>
              </a:ext>
            </a:extLst>
          </p:cNvPr>
          <p:cNvSpPr/>
          <p:nvPr/>
        </p:nvSpPr>
        <p:spPr>
          <a:xfrm>
            <a:off x="4706352" y="3212054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Summing Junction 28">
            <a:extLst>
              <a:ext uri="{FF2B5EF4-FFF2-40B4-BE49-F238E27FC236}">
                <a16:creationId xmlns:a16="http://schemas.microsoft.com/office/drawing/2014/main" id="{ACA3D0E9-3074-4548-B874-DBB3153239C1}"/>
              </a:ext>
            </a:extLst>
          </p:cNvPr>
          <p:cNvSpPr/>
          <p:nvPr/>
        </p:nvSpPr>
        <p:spPr>
          <a:xfrm>
            <a:off x="4813810" y="3550472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Summing Junction 29">
            <a:extLst>
              <a:ext uri="{FF2B5EF4-FFF2-40B4-BE49-F238E27FC236}">
                <a16:creationId xmlns:a16="http://schemas.microsoft.com/office/drawing/2014/main" id="{11701BCE-30F2-4626-A77E-7A469E99980A}"/>
              </a:ext>
            </a:extLst>
          </p:cNvPr>
          <p:cNvSpPr/>
          <p:nvPr/>
        </p:nvSpPr>
        <p:spPr>
          <a:xfrm>
            <a:off x="4372746" y="5148431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Summing Junction 30">
            <a:extLst>
              <a:ext uri="{FF2B5EF4-FFF2-40B4-BE49-F238E27FC236}">
                <a16:creationId xmlns:a16="http://schemas.microsoft.com/office/drawing/2014/main" id="{359AA639-BEDE-4385-963A-616DC539ABCA}"/>
              </a:ext>
            </a:extLst>
          </p:cNvPr>
          <p:cNvSpPr/>
          <p:nvPr/>
        </p:nvSpPr>
        <p:spPr>
          <a:xfrm>
            <a:off x="5850428" y="3023347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Summing Junction 31">
            <a:extLst>
              <a:ext uri="{FF2B5EF4-FFF2-40B4-BE49-F238E27FC236}">
                <a16:creationId xmlns:a16="http://schemas.microsoft.com/office/drawing/2014/main" id="{72BC921F-248D-4A7A-A010-0EA58D77D3AA}"/>
              </a:ext>
            </a:extLst>
          </p:cNvPr>
          <p:cNvSpPr/>
          <p:nvPr/>
        </p:nvSpPr>
        <p:spPr>
          <a:xfrm>
            <a:off x="6529712" y="2943563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Summing Junction 32">
            <a:extLst>
              <a:ext uri="{FF2B5EF4-FFF2-40B4-BE49-F238E27FC236}">
                <a16:creationId xmlns:a16="http://schemas.microsoft.com/office/drawing/2014/main" id="{904DFE66-170C-41E0-BBD3-F9BC0298CC8B}"/>
              </a:ext>
            </a:extLst>
          </p:cNvPr>
          <p:cNvSpPr/>
          <p:nvPr/>
        </p:nvSpPr>
        <p:spPr>
          <a:xfrm>
            <a:off x="8136325" y="2839348"/>
            <a:ext cx="236668" cy="182880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39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762CDF-3094-482B-A5BD-5F7F444FD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B3FE4C-83B9-4B8F-A426-35EDBDAFC4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Fast lines</a:t>
            </a:r>
          </a:p>
          <a:p>
            <a:r>
              <a:rPr lang="en-US" dirty="0"/>
              <a:t>No chance of multi building attacks</a:t>
            </a:r>
          </a:p>
          <a:p>
            <a:r>
              <a:rPr lang="en-US" dirty="0"/>
              <a:t>Fast time to implement </a:t>
            </a:r>
          </a:p>
          <a:p>
            <a:r>
              <a:rPr lang="en-US" dirty="0"/>
              <a:t>Can be spun as “giving jobs to the local community”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E78380-79C7-451D-83E3-F89CA3BC4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75062E-B384-4125-B860-8A63A84713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Now having a workforce to pay for </a:t>
            </a:r>
          </a:p>
          <a:p>
            <a:r>
              <a:rPr lang="en-US" dirty="0"/>
              <a:t>Could raise student tuition</a:t>
            </a:r>
          </a:p>
          <a:p>
            <a:r>
              <a:rPr lang="en-US" dirty="0"/>
              <a:t>does not protect the “open” areas of campus</a:t>
            </a:r>
          </a:p>
          <a:p>
            <a:r>
              <a:rPr lang="en-US" dirty="0"/>
              <a:t> students may be annoyed with being check multi times a day</a:t>
            </a:r>
          </a:p>
        </p:txBody>
      </p:sp>
    </p:spTree>
    <p:extLst>
      <p:ext uri="{BB962C8B-B14F-4D97-AF65-F5344CB8AC3E}">
        <p14:creationId xmlns:p14="http://schemas.microsoft.com/office/powerpoint/2010/main" val="2232444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E3FDFA-07C9-415A-820B-78F1EAC3D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379" y="209941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“The beauty of flexibility “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/>
              <a:t>Option 2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C360F02-42A1-4318-9BD8-788E03A7D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6221" y="1913061"/>
            <a:ext cx="6876001" cy="4470929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F7CF3FD-1967-417D-A576-12D567A59E53}"/>
              </a:ext>
            </a:extLst>
          </p:cNvPr>
          <p:cNvSpPr/>
          <p:nvPr/>
        </p:nvSpPr>
        <p:spPr>
          <a:xfrm>
            <a:off x="3546221" y="1957892"/>
            <a:ext cx="6221723" cy="4426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Summing Junction 10">
            <a:extLst>
              <a:ext uri="{FF2B5EF4-FFF2-40B4-BE49-F238E27FC236}">
                <a16:creationId xmlns:a16="http://schemas.microsoft.com/office/drawing/2014/main" id="{C6A387BC-64CF-417A-A426-EE880EAE1A38}"/>
              </a:ext>
            </a:extLst>
          </p:cNvPr>
          <p:cNvSpPr/>
          <p:nvPr/>
        </p:nvSpPr>
        <p:spPr>
          <a:xfrm>
            <a:off x="4996926" y="2119256"/>
            <a:ext cx="295835" cy="290457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Summing Junction 11">
            <a:extLst>
              <a:ext uri="{FF2B5EF4-FFF2-40B4-BE49-F238E27FC236}">
                <a16:creationId xmlns:a16="http://schemas.microsoft.com/office/drawing/2014/main" id="{A0D1848A-8E0C-4EE0-B596-5C54A68C04C7}"/>
              </a:ext>
            </a:extLst>
          </p:cNvPr>
          <p:cNvSpPr/>
          <p:nvPr/>
        </p:nvSpPr>
        <p:spPr>
          <a:xfrm>
            <a:off x="3463961" y="4170941"/>
            <a:ext cx="295835" cy="290457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Summing Junction 12">
            <a:extLst>
              <a:ext uri="{FF2B5EF4-FFF2-40B4-BE49-F238E27FC236}">
                <a16:creationId xmlns:a16="http://schemas.microsoft.com/office/drawing/2014/main" id="{9A505385-65FE-4724-9EAF-11D35BE50AFF}"/>
              </a:ext>
            </a:extLst>
          </p:cNvPr>
          <p:cNvSpPr/>
          <p:nvPr/>
        </p:nvSpPr>
        <p:spPr>
          <a:xfrm>
            <a:off x="9554369" y="3939652"/>
            <a:ext cx="295835" cy="290457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Summing Junction 13">
            <a:extLst>
              <a:ext uri="{FF2B5EF4-FFF2-40B4-BE49-F238E27FC236}">
                <a16:creationId xmlns:a16="http://schemas.microsoft.com/office/drawing/2014/main" id="{71289409-23F1-42FD-884F-DAD9430AFB33}"/>
              </a:ext>
            </a:extLst>
          </p:cNvPr>
          <p:cNvSpPr/>
          <p:nvPr/>
        </p:nvSpPr>
        <p:spPr>
          <a:xfrm>
            <a:off x="8371028" y="2264484"/>
            <a:ext cx="295835" cy="290457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0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A762CDF-3094-482B-A5BD-5F7F444FD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DB3FE4C-83B9-4B8F-A426-35EDBDAFC4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Keeps “open campus” feeling</a:t>
            </a:r>
          </a:p>
          <a:p>
            <a:r>
              <a:rPr lang="en-US" dirty="0"/>
              <a:t>Is the most secure</a:t>
            </a:r>
          </a:p>
          <a:p>
            <a:r>
              <a:rPr lang="en-US" dirty="0"/>
              <a:t>The fence can be used for other purposes, like a running track along the side or be painted by art majors</a:t>
            </a:r>
          </a:p>
          <a:p>
            <a:r>
              <a:rPr lang="en-US" dirty="0"/>
              <a:t>A light work force is needed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E78380-79C7-451D-83E3-F89CA3BC4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75062E-B384-4125-B860-8A63A847136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expense</a:t>
            </a:r>
          </a:p>
          <a:p>
            <a:r>
              <a:rPr lang="en-US" dirty="0"/>
              <a:t>Long time to implement</a:t>
            </a:r>
          </a:p>
          <a:p>
            <a:r>
              <a:rPr lang="en-US" dirty="0"/>
              <a:t>Creates a longer wait due to funneling everyone thought one check point</a:t>
            </a:r>
          </a:p>
          <a:p>
            <a:r>
              <a:rPr lang="en-US" dirty="0"/>
              <a:t>Could paint the school as a “target”</a:t>
            </a:r>
          </a:p>
        </p:txBody>
      </p:sp>
    </p:spTree>
    <p:extLst>
      <p:ext uri="{BB962C8B-B14F-4D97-AF65-F5344CB8AC3E}">
        <p14:creationId xmlns:p14="http://schemas.microsoft.com/office/powerpoint/2010/main" val="242976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4E3F-30D8-45EF-A05B-46CF2341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08957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Parkland, Florida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Marjory Stoneman Douglas High School   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870714-1681-499F-B917-D500E76ED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8469" y="2133600"/>
            <a:ext cx="6716888" cy="3778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E2CFD-1B30-4AB0-BBC2-3C92A647D870}"/>
              </a:ext>
            </a:extLst>
          </p:cNvPr>
          <p:cNvSpPr txBox="1"/>
          <p:nvPr/>
        </p:nvSpPr>
        <p:spPr>
          <a:xfrm>
            <a:off x="3956424" y="6192802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Nikolas Cruz, 19 years old</a:t>
            </a:r>
          </a:p>
        </p:txBody>
      </p:sp>
    </p:spTree>
    <p:extLst>
      <p:ext uri="{BB962C8B-B14F-4D97-AF65-F5344CB8AC3E}">
        <p14:creationId xmlns:p14="http://schemas.microsoft.com/office/powerpoint/2010/main" val="850799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D896CA-D5E4-4E65-90F2-42E593D39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58" y="1356659"/>
            <a:ext cx="9312325" cy="5238183"/>
          </a:xfrm>
        </p:spPr>
      </p:pic>
    </p:spTree>
    <p:extLst>
      <p:ext uri="{BB962C8B-B14F-4D97-AF65-F5344CB8AC3E}">
        <p14:creationId xmlns:p14="http://schemas.microsoft.com/office/powerpoint/2010/main" val="2441877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1797-CB71-4A61-B802-E52FB69A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“happiness for both party's”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4993B-B936-4CBA-9D57-485232156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 GUN REFORM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84304-40E5-4FF5-8DAA-06B6B7ED8B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 Will cut down on gun related violence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Will make them feel as though they have made steps towards gun reform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34939C-CF12-4A29-97CD-D2CB00B56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CURRENT GUN OWNERS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9167CE-4E52-4C2B-B559-9A8B6D9D2DE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Allows gun owners to still carry on campus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 This plan does not infringe on current gun laws</a:t>
            </a:r>
          </a:p>
        </p:txBody>
      </p:sp>
    </p:spTree>
    <p:extLst>
      <p:ext uri="{BB962C8B-B14F-4D97-AF65-F5344CB8AC3E}">
        <p14:creationId xmlns:p14="http://schemas.microsoft.com/office/powerpoint/2010/main" val="104768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545C24-C2BE-494D-AE19-A26AB9F1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does this system give us</a:t>
            </a:r>
            <a:br>
              <a:rPr lang="en-US" dirty="0"/>
            </a:b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E7AA42-3DC3-4590-8EFA-7B595B3AF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10870"/>
            <a:ext cx="8915400" cy="43532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The officers will be directed in areas that an event could happen. This will reduce the response time from 10 minutes.</a:t>
            </a:r>
          </a:p>
          <a:p>
            <a:endParaRPr lang="en-US" dirty="0"/>
          </a:p>
          <a:p>
            <a:r>
              <a:rPr lang="en-US" dirty="0"/>
              <a:t>Still allows visitors to come to the school whenever they wish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Keeps the school in a neutral  position on the gun reform debate</a:t>
            </a:r>
          </a:p>
          <a:p>
            <a:endParaRPr lang="en-US" dirty="0"/>
          </a:p>
          <a:p>
            <a:r>
              <a:rPr lang="en-US" dirty="0"/>
              <a:t>Allows flexibility based on the school’s budget</a:t>
            </a:r>
          </a:p>
          <a:p>
            <a:endParaRPr lang="en-US" dirty="0"/>
          </a:p>
          <a:p>
            <a:r>
              <a:rPr lang="en-US" dirty="0"/>
              <a:t>Lets the school act in a faster fashion and have more control instead of waiting for government intervention.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166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AF523084-9CF6-4A08-A8EA-2C1A0F1A17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9405" b="19405"/>
          <a:stretch>
            <a:fillRect/>
          </a:stretch>
        </p:blipFill>
        <p:spPr>
          <a:xfrm>
            <a:off x="395953" y="998071"/>
            <a:ext cx="11568847" cy="5002306"/>
          </a:xfrm>
        </p:spPr>
      </p:pic>
    </p:spTree>
    <p:extLst>
      <p:ext uri="{BB962C8B-B14F-4D97-AF65-F5344CB8AC3E}">
        <p14:creationId xmlns:p14="http://schemas.microsoft.com/office/powerpoint/2010/main" val="686070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B228C7-70B0-4C58-BBF1-7EEBF97EA7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178" b="21178"/>
          <a:stretch>
            <a:fillRect/>
          </a:stretch>
        </p:blipFill>
        <p:spPr>
          <a:xfrm>
            <a:off x="353793" y="634964"/>
            <a:ext cx="11703691" cy="5060612"/>
          </a:xfrm>
        </p:spPr>
      </p:pic>
    </p:spTree>
    <p:extLst>
      <p:ext uri="{BB962C8B-B14F-4D97-AF65-F5344CB8AC3E}">
        <p14:creationId xmlns:p14="http://schemas.microsoft.com/office/powerpoint/2010/main" val="2265222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047B-A82C-4328-8897-CF8E66447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5110AC2-61B5-4B82-A654-1A314261240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70" b="11570"/>
          <a:stretch>
            <a:fillRect/>
          </a:stretch>
        </p:blipFill>
        <p:spPr>
          <a:xfrm>
            <a:off x="257042" y="617034"/>
            <a:ext cx="11841910" cy="5120377"/>
          </a:xfrm>
        </p:spPr>
      </p:pic>
    </p:spTree>
    <p:extLst>
      <p:ext uri="{BB962C8B-B14F-4D97-AF65-F5344CB8AC3E}">
        <p14:creationId xmlns:p14="http://schemas.microsoft.com/office/powerpoint/2010/main" val="2364476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CD432B7-0803-485A-96C7-615B366907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570" b="11570"/>
          <a:stretch>
            <a:fillRect/>
          </a:stretch>
        </p:blipFill>
        <p:spPr>
          <a:xfrm>
            <a:off x="257041" y="634965"/>
            <a:ext cx="11772800" cy="5090494"/>
          </a:xfrm>
        </p:spPr>
      </p:pic>
    </p:spTree>
    <p:extLst>
      <p:ext uri="{BB962C8B-B14F-4D97-AF65-F5344CB8AC3E}">
        <p14:creationId xmlns:p14="http://schemas.microsoft.com/office/powerpoint/2010/main" val="357826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6C981-C8C4-48DA-BDEF-B52FB339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591" y="0"/>
            <a:ext cx="8911687" cy="1280890"/>
          </a:xfrm>
        </p:spPr>
        <p:txBody>
          <a:bodyPr/>
          <a:lstStyle/>
          <a:p>
            <a:pPr algn="ctr"/>
            <a:r>
              <a:rPr lang="en-US" dirty="0"/>
              <a:t>References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D4EF50-9E05-4C75-81FB-9CE27A56E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521746"/>
            <a:ext cx="8915400" cy="622867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https://www.cnn.com/2018/03/02/us/school-shootings-2018-list-trnd/index.html</a:t>
            </a:r>
            <a:endParaRPr lang="en-US" dirty="0"/>
          </a:p>
          <a:p>
            <a:r>
              <a:rPr lang="en-US" dirty="0">
                <a:hlinkClick r:id="rId3"/>
              </a:rPr>
              <a:t>http://time.com/5158678/what-to-know-about-the-active-shooter-situation-at-florida-high-school/</a:t>
            </a:r>
            <a:endParaRPr lang="en-US" dirty="0"/>
          </a:p>
          <a:p>
            <a:r>
              <a:rPr lang="en-US" dirty="0">
                <a:hlinkClick r:id="rId4"/>
              </a:rPr>
              <a:t>https://www.cnn.com/2018/02/25/us/florida-school-shooting/index.html</a:t>
            </a:r>
            <a:endParaRPr lang="en-US" dirty="0"/>
          </a:p>
          <a:p>
            <a:r>
              <a:rPr lang="en-US" dirty="0">
                <a:hlinkClick r:id="rId5"/>
              </a:rPr>
              <a:t>http://www.miamiherald.com/news/local/community/broward/article200661169.html</a:t>
            </a:r>
            <a:endParaRPr lang="en-US" dirty="0"/>
          </a:p>
          <a:p>
            <a:r>
              <a:rPr lang="en-US" dirty="0">
                <a:hlinkClick r:id="rId6"/>
              </a:rPr>
              <a:t>http://www.miamiherald.com/news/local/community/broward/article200429634.html</a:t>
            </a:r>
            <a:endParaRPr lang="en-US" dirty="0"/>
          </a:p>
          <a:p>
            <a:r>
              <a:rPr lang="en-US" dirty="0">
                <a:hlinkClick r:id="rId7"/>
              </a:rPr>
              <a:t>https://www.cnn.com/2013/10/31/us/virginia-tech-shootings-fast-facts/index.html</a:t>
            </a:r>
            <a:endParaRPr lang="en-US" dirty="0"/>
          </a:p>
          <a:p>
            <a:r>
              <a:rPr lang="en-US" dirty="0">
                <a:hlinkClick r:id="rId8"/>
              </a:rPr>
              <a:t>https://www.npr.org/templates/story/story.php?storyId=9636137</a:t>
            </a:r>
            <a:endParaRPr lang="en-US" dirty="0"/>
          </a:p>
          <a:p>
            <a:r>
              <a:rPr lang="en-US" dirty="0">
                <a:hlinkClick r:id="rId9"/>
              </a:rPr>
              <a:t>https://www.theguardian.com/world/2007/aug/30/highereducation.usa</a:t>
            </a:r>
            <a:endParaRPr lang="en-US" dirty="0"/>
          </a:p>
          <a:p>
            <a:r>
              <a:rPr lang="en-US" dirty="0">
                <a:hlinkClick r:id="rId10"/>
              </a:rPr>
              <a:t>https://pilotonline.com/news/local/article_e362457b-0df8-56f3-ac6a-142ac1ebfcf0.html</a:t>
            </a:r>
            <a:endParaRPr lang="en-US" dirty="0"/>
          </a:p>
          <a:p>
            <a:r>
              <a:rPr lang="en-US" dirty="0">
                <a:hlinkClick r:id="rId11"/>
              </a:rPr>
              <a:t>https://www.history.com/this-day-in-history/massacre-at-virginia-tech-leaves-32-dead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9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95AC24-B517-4E48-A6EC-63F134AB08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92463" y="1231153"/>
            <a:ext cx="5103961" cy="430132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F86521-6C64-473F-8AB8-DD8516459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6424" y="1904999"/>
            <a:ext cx="5700791" cy="3048001"/>
          </a:xfr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FCFEF5F0-4233-4263-B623-BAD202C100C8}"/>
              </a:ext>
            </a:extLst>
          </p:cNvPr>
          <p:cNvSpPr/>
          <p:nvPr/>
        </p:nvSpPr>
        <p:spPr>
          <a:xfrm rot="10800000">
            <a:off x="10875982" y="2681345"/>
            <a:ext cx="887506" cy="325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3B93A04-ED44-4E64-AE13-21AF329DD5C0}"/>
              </a:ext>
            </a:extLst>
          </p:cNvPr>
          <p:cNvSpPr/>
          <p:nvPr/>
        </p:nvSpPr>
        <p:spPr>
          <a:xfrm>
            <a:off x="10198249" y="1527586"/>
            <a:ext cx="301215" cy="753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401F45B-25DD-4430-BD55-941ED7A8DDB9}"/>
              </a:ext>
            </a:extLst>
          </p:cNvPr>
          <p:cNvSpPr/>
          <p:nvPr/>
        </p:nvSpPr>
        <p:spPr>
          <a:xfrm rot="10800000">
            <a:off x="10375750" y="3506993"/>
            <a:ext cx="1506069" cy="276115"/>
          </a:xfrm>
          <a:prstGeom prst="rightArrow">
            <a:avLst>
              <a:gd name="adj1" fmla="val 6514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24C69BC-77C2-4250-85DA-5F29C032FCF6}"/>
              </a:ext>
            </a:extLst>
          </p:cNvPr>
          <p:cNvSpPr/>
          <p:nvPr/>
        </p:nvSpPr>
        <p:spPr>
          <a:xfrm rot="10800000">
            <a:off x="10305826" y="2998695"/>
            <a:ext cx="301215" cy="753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D144C2C4-A6D7-4842-AA65-5B494690E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838" y="623888"/>
            <a:ext cx="9756775" cy="6067425"/>
          </a:xfrm>
        </p:spPr>
        <p:txBody>
          <a:bodyPr>
            <a:normAutofit/>
          </a:bodyPr>
          <a:lstStyle/>
          <a:p>
            <a:r>
              <a:rPr lang="en-US" sz="3000" dirty="0"/>
              <a:t>WAS HE CHECKED: no, Even though staff did report him walking with a large bag.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HOW HE GOT ON PRPERTY: weapons in a black bag and used a taxi to get on the property.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TIMELINE: Was at the school for 2 minutes before the shooting started. After 10 minutes the shooting was over and he left the school.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CASUALTIES: 17 killed and 15 injured. Total victims 33.</a:t>
            </a:r>
            <a:br>
              <a:rPr lang="en-US" sz="3000" dirty="0"/>
            </a:b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69360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0FE7-0663-4299-BD25-3F560914A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408957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Blacksburg, Virginia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Virginia</a:t>
            </a:r>
            <a:r>
              <a:rPr lang="en-US" dirty="0"/>
              <a:t> tech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485E7-7AF8-4AB1-918E-104B66288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7788" y="2133600"/>
            <a:ext cx="3778250" cy="3778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45B47F-7373-4F19-AC7E-0061F925FB91}"/>
              </a:ext>
            </a:extLst>
          </p:cNvPr>
          <p:cNvSpPr txBox="1"/>
          <p:nvPr/>
        </p:nvSpPr>
        <p:spPr>
          <a:xfrm>
            <a:off x="3721007" y="6170937"/>
            <a:ext cx="665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Seung-Hui Cho, 23 years old</a:t>
            </a:r>
          </a:p>
        </p:txBody>
      </p:sp>
    </p:spTree>
    <p:extLst>
      <p:ext uri="{BB962C8B-B14F-4D97-AF65-F5344CB8AC3E}">
        <p14:creationId xmlns:p14="http://schemas.microsoft.com/office/powerpoint/2010/main" val="2309675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70C7AB-62BC-470C-A3AB-21A2D8AC35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48602" y="896471"/>
            <a:ext cx="4447398" cy="500744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59E12F-5C5A-4AD3-897F-94726ACEDE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896471"/>
            <a:ext cx="5695486" cy="5007442"/>
          </a:xfrm>
          <a:ln>
            <a:solidFill>
              <a:srgbClr val="0070C0"/>
            </a:solidFill>
          </a:ln>
        </p:spPr>
      </p:pic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C715D2A7-4ACC-4022-907E-5F865F096230}"/>
              </a:ext>
            </a:extLst>
          </p:cNvPr>
          <p:cNvSpPr/>
          <p:nvPr/>
        </p:nvSpPr>
        <p:spPr>
          <a:xfrm rot="20732884">
            <a:off x="3522149" y="1976616"/>
            <a:ext cx="440368" cy="3078103"/>
          </a:xfrm>
          <a:prstGeom prst="upDownArrow">
            <a:avLst>
              <a:gd name="adj1" fmla="val 2793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5DAFF-A518-44B6-B20F-A1EDC38F29D8}"/>
              </a:ext>
            </a:extLst>
          </p:cNvPr>
          <p:cNvSpPr txBox="1"/>
          <p:nvPr/>
        </p:nvSpPr>
        <p:spPr>
          <a:xfrm>
            <a:off x="3614118" y="2234019"/>
            <a:ext cx="1259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750 yd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9CACD2-817A-4196-8639-A3D85BA9899B}"/>
              </a:ext>
            </a:extLst>
          </p:cNvPr>
          <p:cNvSpPr/>
          <p:nvPr/>
        </p:nvSpPr>
        <p:spPr>
          <a:xfrm rot="12119888">
            <a:off x="7179727" y="4539726"/>
            <a:ext cx="656217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4F56177-AA89-42A5-B211-CE9E8CCD0D6D}"/>
              </a:ext>
            </a:extLst>
          </p:cNvPr>
          <p:cNvSpPr/>
          <p:nvPr/>
        </p:nvSpPr>
        <p:spPr>
          <a:xfrm rot="6928757">
            <a:off x="6463630" y="4872516"/>
            <a:ext cx="1138675" cy="2320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C2FEF80-5D16-46F8-852F-DA10B10268C2}"/>
              </a:ext>
            </a:extLst>
          </p:cNvPr>
          <p:cNvSpPr/>
          <p:nvPr/>
        </p:nvSpPr>
        <p:spPr>
          <a:xfrm rot="837585">
            <a:off x="6835927" y="5454126"/>
            <a:ext cx="1129553" cy="199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D18DAA1-A5F3-44F7-B853-5FAB5A56561B}"/>
              </a:ext>
            </a:extLst>
          </p:cNvPr>
          <p:cNvSpPr/>
          <p:nvPr/>
        </p:nvSpPr>
        <p:spPr>
          <a:xfrm rot="12499288">
            <a:off x="6129051" y="5162073"/>
            <a:ext cx="699297" cy="177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2754266-2275-4B6F-9F05-57CEA5F5781D}"/>
              </a:ext>
            </a:extLst>
          </p:cNvPr>
          <p:cNvSpPr/>
          <p:nvPr/>
        </p:nvSpPr>
        <p:spPr>
          <a:xfrm rot="11941844">
            <a:off x="7293685" y="3429000"/>
            <a:ext cx="258183" cy="11277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E7F5919-45B3-4913-975D-BAD8D185AFEE}"/>
              </a:ext>
            </a:extLst>
          </p:cNvPr>
          <p:cNvSpPr/>
          <p:nvPr/>
        </p:nvSpPr>
        <p:spPr>
          <a:xfrm rot="6103508">
            <a:off x="6997289" y="2789896"/>
            <a:ext cx="239174" cy="1020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80F37A5-0A23-44C1-BB1F-BA0FBA7766C3}"/>
              </a:ext>
            </a:extLst>
          </p:cNvPr>
          <p:cNvSpPr/>
          <p:nvPr/>
        </p:nvSpPr>
        <p:spPr>
          <a:xfrm>
            <a:off x="6828600" y="1363169"/>
            <a:ext cx="1144205" cy="25585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CB7C969-DF95-4F02-BDBD-975171276C6F}"/>
              </a:ext>
            </a:extLst>
          </p:cNvPr>
          <p:cNvSpPr/>
          <p:nvPr/>
        </p:nvSpPr>
        <p:spPr>
          <a:xfrm rot="729964">
            <a:off x="7940174" y="1421902"/>
            <a:ext cx="264293" cy="124018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C05116A-D468-44DC-910B-92BFEE73C48A}"/>
              </a:ext>
            </a:extLst>
          </p:cNvPr>
          <p:cNvSpPr/>
          <p:nvPr/>
        </p:nvSpPr>
        <p:spPr>
          <a:xfrm>
            <a:off x="7972805" y="2460854"/>
            <a:ext cx="1204857" cy="21515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89DD082-4D9C-437A-8197-BE193E2A7A69}"/>
              </a:ext>
            </a:extLst>
          </p:cNvPr>
          <p:cNvSpPr/>
          <p:nvPr/>
        </p:nvSpPr>
        <p:spPr>
          <a:xfrm rot="18821262">
            <a:off x="8984812" y="2217689"/>
            <a:ext cx="871370" cy="16947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EFF2317-2F77-400E-8649-5C124B7DB300}"/>
              </a:ext>
            </a:extLst>
          </p:cNvPr>
          <p:cNvSpPr/>
          <p:nvPr/>
        </p:nvSpPr>
        <p:spPr>
          <a:xfrm rot="10800000">
            <a:off x="10048641" y="1688951"/>
            <a:ext cx="1698710" cy="16136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99C8A8F-20D8-4AA5-ADD2-EE63D63C6898}"/>
              </a:ext>
            </a:extLst>
          </p:cNvPr>
          <p:cNvSpPr/>
          <p:nvPr/>
        </p:nvSpPr>
        <p:spPr>
          <a:xfrm rot="847944">
            <a:off x="8074125" y="1528431"/>
            <a:ext cx="1615384" cy="12659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EED704-6F2D-4F58-81AD-69D2E46F03F0}"/>
              </a:ext>
            </a:extLst>
          </p:cNvPr>
          <p:cNvSpPr/>
          <p:nvPr/>
        </p:nvSpPr>
        <p:spPr>
          <a:xfrm>
            <a:off x="9554966" y="1767478"/>
            <a:ext cx="519721" cy="32273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5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346630-B884-4B8B-9C1D-1A3714D2F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137" y="828339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WAS HE CHECKED: no, even though he was able to carry chains to lock doors, 2 guns, multiple knives, and over 150 rounds of ammunition across campus for over 2 hours.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GET GOT ON THE PROPERTY: The guns where purchased at a local pawn shop and kept hidden in his dorm for 2 months till the shooting happened.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7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3D230-68DA-4212-A75B-01097687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TIMELINE: First shooting was at harper hall. Then left school to mail a package. Returned 2 hours later for the second shooting at Norris hall which lasted 11 minutes.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CASUALTIES: 32 killed and 17 injured. Total victims 49.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2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1852-AD8A-4B6F-A1F6-87F95C3C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1" y="51730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“What could happen”</a:t>
            </a:r>
            <a:br>
              <a:rPr lang="en-US" dirty="0"/>
            </a:br>
            <a:r>
              <a:rPr lang="en-US" dirty="0"/>
              <a:t>Columbus State University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B5845F-D478-4F63-9E1E-F3C9FE2F4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26799" y="2248411"/>
            <a:ext cx="4843929" cy="27257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A098C-40CD-463C-BA8A-733F62A7DD66}"/>
              </a:ext>
            </a:extLst>
          </p:cNvPr>
          <p:cNvSpPr txBox="1"/>
          <p:nvPr/>
        </p:nvSpPr>
        <p:spPr>
          <a:xfrm>
            <a:off x="3878729" y="6233924"/>
            <a:ext cx="6484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Christian Hayes, 21 years old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5079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1298</TotalTime>
  <Words>606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Wisp</vt:lpstr>
      <vt:lpstr>NOT ANOTHER ONE </vt:lpstr>
      <vt:lpstr>Parkland, Florida   Marjory Stoneman Douglas High School     </vt:lpstr>
      <vt:lpstr>PowerPoint Presentation</vt:lpstr>
      <vt:lpstr>WAS HE CHECKED: no, Even though staff did report him walking with a large bag.  HOW HE GOT ON PRPERTY: weapons in a black bag and used a taxi to get on the property.  TIMELINE: Was at the school for 2 minutes before the shooting started. After 10 minutes the shooting was over and he left the school.  CASUALTIES: 17 killed and 15 injured. Total victims 33. </vt:lpstr>
      <vt:lpstr>Blacksburg, Virginia   Virginia tech   </vt:lpstr>
      <vt:lpstr>PowerPoint Presentation</vt:lpstr>
      <vt:lpstr>WAS HE CHECKED: no, even though he was able to carry chains to lock doors, 2 guns, multiple knives, and over 150 rounds of ammunition across campus for over 2 hours.  HOW GET GOT ON THE PROPERTY: The guns where purchased at a local pawn shop and kept hidden in his dorm for 2 months till the shooting happened.    </vt:lpstr>
      <vt:lpstr>  TIMELINE: First shooting was at harper hall. Then left school to mail a package. Returned 2 hours later for the second shooting at Norris hall which lasted 11 minutes.  CASUALTIES: 32 killed and 17 injured. Total victims 49. </vt:lpstr>
      <vt:lpstr>“What could happen” Columbus State University </vt:lpstr>
      <vt:lpstr>PowerPoint Presentation</vt:lpstr>
      <vt:lpstr>WAS HE CHECKED: no, Has no reason to be on the campus and was carrying a large duffle bag.  TIMELINE: arrived at 1:05 pm, walked to university hall at 1:10 pm, then the Davidson student center at 1:15 pm, and finally the outdoor cafeteria eating area at 1:20pm.  POTENTIAL CASUILITES: 26 at university hall, 67 at Davidson, and 87 at cafeteria. Total of 180 victims. </vt:lpstr>
      <vt:lpstr>“The clock tower watch”  A Two system approach of a physical and software  proactive layer. </vt:lpstr>
      <vt:lpstr>“the TSA system works!” Over 700 million people was checked by the TSA in 2015. Capturing more than 2,600 firearms while maintaining a less then 20 minute wait for 98 percent of their passengers </vt:lpstr>
      <vt:lpstr>PowerPoint Presentation</vt:lpstr>
      <vt:lpstr>PowerPoint Presentation</vt:lpstr>
      <vt:lpstr>“The beauty of flexibility “   Option 1 </vt:lpstr>
      <vt:lpstr>PowerPoint Presentation</vt:lpstr>
      <vt:lpstr>“The beauty of flexibility “   Option 2 </vt:lpstr>
      <vt:lpstr>PowerPoint Presentation</vt:lpstr>
      <vt:lpstr>PowerPoint Presentation</vt:lpstr>
      <vt:lpstr>“happiness for both party's”    </vt:lpstr>
      <vt:lpstr>What does this system give us </vt:lpstr>
      <vt:lpstr>PowerPoint Presentation</vt:lpstr>
      <vt:lpstr>PowerPoint Presentation</vt:lpstr>
      <vt:lpstr>PowerPoint Presentation</vt:lpstr>
      <vt:lpstr>PowerPoint Presentation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ANOTHER ONE</dc:title>
  <dc:creator>pete razer</dc:creator>
  <cp:lastModifiedBy>pete main</cp:lastModifiedBy>
  <cp:revision>15</cp:revision>
  <dcterms:created xsi:type="dcterms:W3CDTF">2018-05-07T16:25:41Z</dcterms:created>
  <dcterms:modified xsi:type="dcterms:W3CDTF">2018-05-08T14:42:52Z</dcterms:modified>
</cp:coreProperties>
</file>